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3" r:id="rId5"/>
    <p:sldId id="264" r:id="rId6"/>
    <p:sldId id="261" r:id="rId7"/>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FDDD95F2-CF52-4329-A79D-AA8A3A2DFBCA}" type="datetimeFigureOut">
              <a:rPr lang="en-IE" smtClean="0"/>
              <a:t>10/10/2019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D645AD89-6AA8-4B1A-8979-E06077FB9647}" type="slidenum">
              <a:rPr lang="en-IE" smtClean="0"/>
              <a:t>‹#›</a:t>
            </a:fld>
            <a:endParaRPr lang="en-IE"/>
          </a:p>
        </p:txBody>
      </p:sp>
    </p:spTree>
    <p:extLst>
      <p:ext uri="{BB962C8B-B14F-4D97-AF65-F5344CB8AC3E}">
        <p14:creationId xmlns:p14="http://schemas.microsoft.com/office/powerpoint/2010/main" val="1706642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DDD95F2-CF52-4329-A79D-AA8A3A2DFBCA}" type="datetimeFigureOut">
              <a:rPr lang="en-IE" smtClean="0"/>
              <a:t>10/10/2019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D645AD89-6AA8-4B1A-8979-E06077FB9647}" type="slidenum">
              <a:rPr lang="en-IE" smtClean="0"/>
              <a:t>‹#›</a:t>
            </a:fld>
            <a:endParaRPr lang="en-IE"/>
          </a:p>
        </p:txBody>
      </p:sp>
    </p:spTree>
    <p:extLst>
      <p:ext uri="{BB962C8B-B14F-4D97-AF65-F5344CB8AC3E}">
        <p14:creationId xmlns:p14="http://schemas.microsoft.com/office/powerpoint/2010/main" val="4068005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DDD95F2-CF52-4329-A79D-AA8A3A2DFBCA}" type="datetimeFigureOut">
              <a:rPr lang="en-IE" smtClean="0"/>
              <a:t>10/10/2019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D645AD89-6AA8-4B1A-8979-E06077FB9647}" type="slidenum">
              <a:rPr lang="en-IE" smtClean="0"/>
              <a:t>‹#›</a:t>
            </a:fld>
            <a:endParaRPr lang="en-IE"/>
          </a:p>
        </p:txBody>
      </p:sp>
    </p:spTree>
    <p:extLst>
      <p:ext uri="{BB962C8B-B14F-4D97-AF65-F5344CB8AC3E}">
        <p14:creationId xmlns:p14="http://schemas.microsoft.com/office/powerpoint/2010/main" val="326340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FDDD95F2-CF52-4329-A79D-AA8A3A2DFBCA}" type="datetimeFigureOut">
              <a:rPr lang="en-IE" smtClean="0"/>
              <a:t>10/10/2019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D645AD89-6AA8-4B1A-8979-E06077FB9647}" type="slidenum">
              <a:rPr lang="en-IE" smtClean="0"/>
              <a:t>‹#›</a:t>
            </a:fld>
            <a:endParaRPr lang="en-IE"/>
          </a:p>
        </p:txBody>
      </p:sp>
    </p:spTree>
    <p:extLst>
      <p:ext uri="{BB962C8B-B14F-4D97-AF65-F5344CB8AC3E}">
        <p14:creationId xmlns:p14="http://schemas.microsoft.com/office/powerpoint/2010/main" val="353818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DD95F2-CF52-4329-A79D-AA8A3A2DFBCA}" type="datetimeFigureOut">
              <a:rPr lang="en-IE" smtClean="0"/>
              <a:t>10/10/2019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D645AD89-6AA8-4B1A-8979-E06077FB9647}" type="slidenum">
              <a:rPr lang="en-IE" smtClean="0"/>
              <a:t>‹#›</a:t>
            </a:fld>
            <a:endParaRPr lang="en-IE"/>
          </a:p>
        </p:txBody>
      </p:sp>
    </p:spTree>
    <p:extLst>
      <p:ext uri="{BB962C8B-B14F-4D97-AF65-F5344CB8AC3E}">
        <p14:creationId xmlns:p14="http://schemas.microsoft.com/office/powerpoint/2010/main" val="1624129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FDDD95F2-CF52-4329-A79D-AA8A3A2DFBCA}" type="datetimeFigureOut">
              <a:rPr lang="en-IE" smtClean="0"/>
              <a:t>10/10/2019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D645AD89-6AA8-4B1A-8979-E06077FB9647}" type="slidenum">
              <a:rPr lang="en-IE" smtClean="0"/>
              <a:t>‹#›</a:t>
            </a:fld>
            <a:endParaRPr lang="en-IE"/>
          </a:p>
        </p:txBody>
      </p:sp>
    </p:spTree>
    <p:extLst>
      <p:ext uri="{BB962C8B-B14F-4D97-AF65-F5344CB8AC3E}">
        <p14:creationId xmlns:p14="http://schemas.microsoft.com/office/powerpoint/2010/main" val="1344331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FDDD95F2-CF52-4329-A79D-AA8A3A2DFBCA}" type="datetimeFigureOut">
              <a:rPr lang="en-IE" smtClean="0"/>
              <a:t>10/10/2019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D645AD89-6AA8-4B1A-8979-E06077FB9647}" type="slidenum">
              <a:rPr lang="en-IE" smtClean="0"/>
              <a:t>‹#›</a:t>
            </a:fld>
            <a:endParaRPr lang="en-IE"/>
          </a:p>
        </p:txBody>
      </p:sp>
    </p:spTree>
    <p:extLst>
      <p:ext uri="{BB962C8B-B14F-4D97-AF65-F5344CB8AC3E}">
        <p14:creationId xmlns:p14="http://schemas.microsoft.com/office/powerpoint/2010/main" val="194029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FDDD95F2-CF52-4329-A79D-AA8A3A2DFBCA}" type="datetimeFigureOut">
              <a:rPr lang="en-IE" smtClean="0"/>
              <a:t>10/10/2019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D645AD89-6AA8-4B1A-8979-E06077FB9647}" type="slidenum">
              <a:rPr lang="en-IE" smtClean="0"/>
              <a:t>‹#›</a:t>
            </a:fld>
            <a:endParaRPr lang="en-IE"/>
          </a:p>
        </p:txBody>
      </p:sp>
    </p:spTree>
    <p:extLst>
      <p:ext uri="{BB962C8B-B14F-4D97-AF65-F5344CB8AC3E}">
        <p14:creationId xmlns:p14="http://schemas.microsoft.com/office/powerpoint/2010/main" val="3951635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D95F2-CF52-4329-A79D-AA8A3A2DFBCA}" type="datetimeFigureOut">
              <a:rPr lang="en-IE" smtClean="0"/>
              <a:t>10/10/2019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D645AD89-6AA8-4B1A-8979-E06077FB9647}" type="slidenum">
              <a:rPr lang="en-IE" smtClean="0"/>
              <a:t>‹#›</a:t>
            </a:fld>
            <a:endParaRPr lang="en-IE"/>
          </a:p>
        </p:txBody>
      </p:sp>
    </p:spTree>
    <p:extLst>
      <p:ext uri="{BB962C8B-B14F-4D97-AF65-F5344CB8AC3E}">
        <p14:creationId xmlns:p14="http://schemas.microsoft.com/office/powerpoint/2010/main" val="29307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DD95F2-CF52-4329-A79D-AA8A3A2DFBCA}" type="datetimeFigureOut">
              <a:rPr lang="en-IE" smtClean="0"/>
              <a:t>10/10/2019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D645AD89-6AA8-4B1A-8979-E06077FB9647}" type="slidenum">
              <a:rPr lang="en-IE" smtClean="0"/>
              <a:t>‹#›</a:t>
            </a:fld>
            <a:endParaRPr lang="en-IE"/>
          </a:p>
        </p:txBody>
      </p:sp>
    </p:spTree>
    <p:extLst>
      <p:ext uri="{BB962C8B-B14F-4D97-AF65-F5344CB8AC3E}">
        <p14:creationId xmlns:p14="http://schemas.microsoft.com/office/powerpoint/2010/main" val="4202984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DD95F2-CF52-4329-A79D-AA8A3A2DFBCA}" type="datetimeFigureOut">
              <a:rPr lang="en-IE" smtClean="0"/>
              <a:t>10/10/2019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D645AD89-6AA8-4B1A-8979-E06077FB9647}" type="slidenum">
              <a:rPr lang="en-IE" smtClean="0"/>
              <a:t>‹#›</a:t>
            </a:fld>
            <a:endParaRPr lang="en-IE"/>
          </a:p>
        </p:txBody>
      </p:sp>
    </p:spTree>
    <p:extLst>
      <p:ext uri="{BB962C8B-B14F-4D97-AF65-F5344CB8AC3E}">
        <p14:creationId xmlns:p14="http://schemas.microsoft.com/office/powerpoint/2010/main" val="2859611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DD95F2-CF52-4329-A79D-AA8A3A2DFBCA}" type="datetimeFigureOut">
              <a:rPr lang="en-IE" smtClean="0"/>
              <a:t>10/10/2019</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45AD89-6AA8-4B1A-8979-E06077FB9647}" type="slidenum">
              <a:rPr lang="en-IE" smtClean="0"/>
              <a:t>‹#›</a:t>
            </a:fld>
            <a:endParaRPr lang="en-IE"/>
          </a:p>
        </p:txBody>
      </p:sp>
    </p:spTree>
    <p:extLst>
      <p:ext uri="{BB962C8B-B14F-4D97-AF65-F5344CB8AC3E}">
        <p14:creationId xmlns:p14="http://schemas.microsoft.com/office/powerpoint/2010/main" val="3421423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jpg"/><Relationship Id="rId13" Type="http://schemas.openxmlformats.org/officeDocument/2006/relationships/image" Target="../media/image8.jpeg"/><Relationship Id="rId3" Type="http://schemas.openxmlformats.org/officeDocument/2006/relationships/image" Target="../media/image2.jpg"/><Relationship Id="rId7" Type="http://schemas.openxmlformats.org/officeDocument/2006/relationships/hyperlink" Target="https://www.poseidon.ie/fk-report-a-concern/" TargetMode="External"/><Relationship Id="rId12"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hyperlink" Target="http://www.poseidon.ie/" TargetMode="External"/><Relationship Id="rId11" Type="http://schemas.openxmlformats.org/officeDocument/2006/relationships/image" Target="../media/image6.png"/><Relationship Id="rId5" Type="http://schemas.openxmlformats.org/officeDocument/2006/relationships/hyperlink" Target="https://www.tusla.ie/children-first/children-first-guidance-and-legislation/" TargetMode="External"/><Relationship Id="rId10" Type="http://schemas.openxmlformats.org/officeDocument/2006/relationships/image" Target="../media/image5.jpg"/><Relationship Id="rId4" Type="http://schemas.openxmlformats.org/officeDocument/2006/relationships/hyperlink" Target="https://www.rlss.org.uk/Pages/Category/safeguarding" TargetMode="External"/><Relationship Id="rId9"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7588"/>
          </a:xfrm>
        </p:spPr>
        <p:txBody>
          <a:bodyPr>
            <a:normAutofit fontScale="90000"/>
          </a:bodyPr>
          <a:lstStyle/>
          <a:p>
            <a:r>
              <a:rPr lang="en-IE" sz="3600" dirty="0" smtClean="0"/>
              <a:t>Key Messages</a:t>
            </a:r>
            <a:endParaRPr lang="en-IE" sz="3600" dirty="0"/>
          </a:p>
        </p:txBody>
      </p:sp>
      <p:sp>
        <p:nvSpPr>
          <p:cNvPr id="3" name="Content Placeholder 2"/>
          <p:cNvSpPr>
            <a:spLocks noGrp="1"/>
          </p:cNvSpPr>
          <p:nvPr>
            <p:ph idx="1"/>
          </p:nvPr>
        </p:nvSpPr>
        <p:spPr>
          <a:xfrm>
            <a:off x="655320" y="922714"/>
            <a:ext cx="10515600" cy="4351338"/>
          </a:xfrm>
        </p:spPr>
        <p:txBody>
          <a:bodyPr>
            <a:normAutofit/>
          </a:bodyPr>
          <a:lstStyle/>
          <a:p>
            <a:r>
              <a:rPr lang="en-IE" sz="1700" dirty="0" smtClean="0"/>
              <a:t>Safeguarding is very important to PLSC. Over the past 12 months the club has made a big investment in becoming compliant to:</a:t>
            </a:r>
          </a:p>
          <a:p>
            <a:pPr lvl="1"/>
            <a:r>
              <a:rPr lang="en-IE" sz="1300" dirty="0" smtClean="0"/>
              <a:t>The Children’s First Act 2015</a:t>
            </a:r>
          </a:p>
          <a:p>
            <a:pPr lvl="1"/>
            <a:r>
              <a:rPr lang="en-IE" sz="1300" dirty="0" smtClean="0"/>
              <a:t>Sports Ireland Safeguarding Code of Ethics &amp;</a:t>
            </a:r>
          </a:p>
          <a:p>
            <a:pPr lvl="1"/>
            <a:r>
              <a:rPr lang="en-IE" sz="1300" dirty="0" smtClean="0"/>
              <a:t>The RLSS UK Safeguarding Code of Ethics</a:t>
            </a:r>
          </a:p>
          <a:p>
            <a:r>
              <a:rPr lang="en-IE" sz="1700" dirty="0" smtClean="0"/>
              <a:t>The investment by the club has been twofold:</a:t>
            </a:r>
          </a:p>
          <a:p>
            <a:pPr lvl="1"/>
            <a:r>
              <a:rPr lang="en-IE" sz="1300" dirty="0" smtClean="0"/>
              <a:t>A considerable financial outlay to develop a website where you can see all our Safeguarding Policies &amp; Procedures</a:t>
            </a:r>
          </a:p>
          <a:p>
            <a:pPr lvl="1"/>
            <a:r>
              <a:rPr lang="en-IE" sz="1300" dirty="0" smtClean="0"/>
              <a:t>Vetting &amp; Training – All our coaches including junior coaches and junior assistants, committee members and volunteers have been </a:t>
            </a:r>
            <a:r>
              <a:rPr lang="en-IE" sz="1300" dirty="0"/>
              <a:t>G</a:t>
            </a:r>
            <a:r>
              <a:rPr lang="en-IE" sz="1300" dirty="0" smtClean="0"/>
              <a:t>arda vetted and completed Sports Ireland Safeguarding 1 – 24 individuals  </a:t>
            </a:r>
          </a:p>
          <a:p>
            <a:pPr lvl="1"/>
            <a:r>
              <a:rPr lang="en-IE" sz="1300" dirty="0" smtClean="0"/>
              <a:t>We have a dedicated Club Children’s Officer (CCO) and two Designated Liaison Person’s (DLP) – for a club the size of PLSC this is a serious investment and clearly demonstrates the importance it puts on Safeguarding your/our children.</a:t>
            </a:r>
          </a:p>
          <a:p>
            <a:pPr lvl="1"/>
            <a:endParaRPr lang="en-IE" sz="1300" dirty="0"/>
          </a:p>
          <a:p>
            <a:pPr marL="0" indent="0">
              <a:buNone/>
            </a:pPr>
            <a:r>
              <a:rPr lang="en-IE" sz="1700" dirty="0" smtClean="0"/>
              <a:t>However we do have an ask here from the Rookie parents of Thursday &amp; Saturday – we need one parent for each session to become a volunteer – you wont be required to do much - its just to have a parent that is certified on hand just in case. Remember PLSC can not be run without volunteers!</a:t>
            </a:r>
          </a:p>
          <a:p>
            <a:endParaRPr lang="en-IE" dirty="0"/>
          </a:p>
        </p:txBody>
      </p:sp>
    </p:spTree>
    <p:extLst>
      <p:ext uri="{BB962C8B-B14F-4D97-AF65-F5344CB8AC3E}">
        <p14:creationId xmlns:p14="http://schemas.microsoft.com/office/powerpoint/2010/main" val="2580094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57588"/>
          </a:xfrm>
        </p:spPr>
        <p:txBody>
          <a:bodyPr>
            <a:normAutofit fontScale="90000"/>
          </a:bodyPr>
          <a:lstStyle/>
          <a:p>
            <a:r>
              <a:rPr lang="en-IE" sz="3600" dirty="0" smtClean="0"/>
              <a:t>Key Messages – Safeguarding is EVERYONE’s responsibility</a:t>
            </a:r>
            <a:endParaRPr lang="en-IE" sz="3600" dirty="0"/>
          </a:p>
        </p:txBody>
      </p:sp>
      <p:sp>
        <p:nvSpPr>
          <p:cNvPr id="3" name="Content Placeholder 2"/>
          <p:cNvSpPr>
            <a:spLocks noGrp="1"/>
          </p:cNvSpPr>
          <p:nvPr>
            <p:ph idx="1"/>
          </p:nvPr>
        </p:nvSpPr>
        <p:spPr>
          <a:xfrm>
            <a:off x="655320" y="922714"/>
            <a:ext cx="10515600" cy="5411584"/>
          </a:xfrm>
        </p:spPr>
        <p:txBody>
          <a:bodyPr>
            <a:normAutofit/>
          </a:bodyPr>
          <a:lstStyle/>
          <a:p>
            <a:r>
              <a:rPr lang="en-IE" sz="1700" dirty="0" smtClean="0"/>
              <a:t>Code of Conduct</a:t>
            </a:r>
          </a:p>
          <a:p>
            <a:pPr lvl="1"/>
            <a:r>
              <a:rPr lang="en-IE" sz="1300" dirty="0" smtClean="0"/>
              <a:t>Every member, parent, guardian, volunteer, coach and committee member has signed a ‘Code of Conduct’ saying they will abide by the Safeguarding policies &amp; procedures. There was a lot of paperwork at this terms registration but that was intentional. We wanted every child to read the code and for each parent to explain to them what it means. </a:t>
            </a:r>
          </a:p>
          <a:p>
            <a:r>
              <a:rPr lang="en-IE" sz="1700" dirty="0" smtClean="0"/>
              <a:t>PLSC uses PUBLIC facilities – as a parent you have the responsibility to talk to your child about what this means.</a:t>
            </a:r>
          </a:p>
          <a:p>
            <a:pPr lvl="1"/>
            <a:r>
              <a:rPr lang="en-IE" sz="1300" b="1" u="sng" dirty="0" smtClean="0">
                <a:effectLst>
                  <a:outerShdw blurRad="38100" dist="38100" dir="2700000" algn="tl">
                    <a:srgbClr val="000000">
                      <a:alpha val="43137"/>
                    </a:srgbClr>
                  </a:outerShdw>
                </a:effectLst>
              </a:rPr>
              <a:t>PLSC is only responsible for your child once they are ‘poolside’. </a:t>
            </a:r>
          </a:p>
          <a:p>
            <a:pPr lvl="1"/>
            <a:r>
              <a:rPr lang="en-IE" sz="1300" dirty="0" smtClean="0"/>
              <a:t>If you do ‘stop &amp; drop’ you must remember this !</a:t>
            </a:r>
          </a:p>
          <a:p>
            <a:pPr lvl="1"/>
            <a:r>
              <a:rPr lang="en-IE" sz="1300" dirty="0" smtClean="0"/>
              <a:t>PUBLIC changing rooms and lobby's – PLSC has no control over who uses the changing rooms or who comes and goes in the lobby</a:t>
            </a:r>
          </a:p>
          <a:p>
            <a:pPr lvl="1"/>
            <a:r>
              <a:rPr lang="en-IE" sz="1300" dirty="0" smtClean="0"/>
              <a:t>If you choose to leave the premises whilst your child is swimming you should make the coach aware of this</a:t>
            </a:r>
          </a:p>
          <a:p>
            <a:pPr lvl="1"/>
            <a:r>
              <a:rPr lang="en-IE" sz="1300" dirty="0" smtClean="0"/>
              <a:t>You should always pick your child up on time – if you are going to be delayed you must let the coach know in advance</a:t>
            </a:r>
          </a:p>
          <a:p>
            <a:r>
              <a:rPr lang="en-IE" sz="1700" dirty="0" smtClean="0"/>
              <a:t>Mobile Phones</a:t>
            </a:r>
            <a:endParaRPr lang="en-IE" sz="1700" dirty="0"/>
          </a:p>
          <a:p>
            <a:pPr lvl="1"/>
            <a:r>
              <a:rPr lang="en-IE" sz="1300" dirty="0" smtClean="0"/>
              <a:t>The Glenview, Shoreline &amp; UCD have strict guidelines on the use of mobile phones whilst on their premises and particularly in the changing rooms – as the parent </a:t>
            </a:r>
            <a:r>
              <a:rPr lang="en-IE" sz="1300" b="1" u="sng" dirty="0" smtClean="0"/>
              <a:t>you</a:t>
            </a:r>
            <a:r>
              <a:rPr lang="en-IE" sz="1300" dirty="0" smtClean="0"/>
              <a:t> have the responsibility for understanding what they are and ensuring your child understand them</a:t>
            </a:r>
          </a:p>
          <a:p>
            <a:pPr lvl="1"/>
            <a:r>
              <a:rPr lang="en-IE" sz="1300" dirty="0" smtClean="0"/>
              <a:t>PLSC under its Safeguarding policy mandates that under no circumstance should a member use his/her phone while in the changing rooms or take photos</a:t>
            </a:r>
          </a:p>
          <a:p>
            <a:r>
              <a:rPr lang="en-IE" sz="1700" dirty="0" smtClean="0"/>
              <a:t>Social Media</a:t>
            </a:r>
            <a:endParaRPr lang="en-IE" sz="1700" dirty="0"/>
          </a:p>
          <a:p>
            <a:pPr lvl="1"/>
            <a:r>
              <a:rPr lang="en-IE" sz="1300" dirty="0" smtClean="0"/>
              <a:t>Social media chatter is also an area PLSC has clearly defined in its policy guidelines – bullying, exclusion or making </a:t>
            </a:r>
            <a:r>
              <a:rPr lang="en-IE" sz="1300" dirty="0"/>
              <a:t>f</a:t>
            </a:r>
            <a:r>
              <a:rPr lang="en-IE" sz="1300" dirty="0" smtClean="0"/>
              <a:t>un of another club member via any social media app will not be tolerated</a:t>
            </a:r>
          </a:p>
          <a:p>
            <a:r>
              <a:rPr lang="en-IE" sz="1700" dirty="0" smtClean="0"/>
              <a:t>Competitions</a:t>
            </a:r>
            <a:endParaRPr lang="en-IE" sz="1700" dirty="0"/>
          </a:p>
          <a:p>
            <a:pPr lvl="1"/>
            <a:r>
              <a:rPr lang="en-IE" sz="1300" dirty="0" smtClean="0"/>
              <a:t>At competitions </a:t>
            </a:r>
            <a:r>
              <a:rPr lang="en-IE" sz="1300" b="1" u="sng" dirty="0" smtClean="0">
                <a:effectLst>
                  <a:outerShdw blurRad="38100" dist="38100" dir="2700000" algn="tl">
                    <a:srgbClr val="000000">
                      <a:alpha val="43137"/>
                    </a:srgbClr>
                  </a:outerShdw>
                </a:effectLst>
              </a:rPr>
              <a:t>your child is your responsibility at all times</a:t>
            </a:r>
          </a:p>
          <a:p>
            <a:pPr lvl="1"/>
            <a:r>
              <a:rPr lang="en-IE" sz="1300" dirty="0" smtClean="0"/>
              <a:t>All competitors must be accompanied by a parent or a guardian for the duration of the competition</a:t>
            </a:r>
            <a:endParaRPr lang="en-IE" sz="1300" dirty="0"/>
          </a:p>
          <a:p>
            <a:pPr lvl="1"/>
            <a:endParaRPr lang="en-IE" sz="1300" dirty="0"/>
          </a:p>
        </p:txBody>
      </p:sp>
    </p:spTree>
    <p:extLst>
      <p:ext uri="{BB962C8B-B14F-4D97-AF65-F5344CB8AC3E}">
        <p14:creationId xmlns:p14="http://schemas.microsoft.com/office/powerpoint/2010/main" val="1578716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8509" y="365125"/>
            <a:ext cx="7065818" cy="1325563"/>
          </a:xfrm>
        </p:spPr>
        <p:txBody>
          <a:bodyPr/>
          <a:lstStyle/>
          <a:p>
            <a:pPr algn="ctr"/>
            <a:r>
              <a:rPr lang="en-IE" sz="3600" b="1" dirty="0" smtClean="0"/>
              <a:t>Poseidon Lifesaving Club </a:t>
            </a:r>
            <a:r>
              <a:rPr lang="en-IE" dirty="0" smtClean="0"/>
              <a:t/>
            </a:r>
            <a:br>
              <a:rPr lang="en-IE" dirty="0" smtClean="0"/>
            </a:br>
            <a:r>
              <a:rPr lang="en-IE" dirty="0" smtClean="0"/>
              <a:t>Child Safeguarding Statement</a:t>
            </a:r>
            <a:endParaRPr lang="en-IE"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75520" y="489217"/>
            <a:ext cx="1820487" cy="942158"/>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3578" y="72426"/>
            <a:ext cx="1150965" cy="1255598"/>
          </a:xfrm>
          <a:prstGeom prst="rect">
            <a:avLst/>
          </a:prstGeom>
        </p:spPr>
      </p:pic>
      <p:sp>
        <p:nvSpPr>
          <p:cNvPr id="5" name="TextBox 4"/>
          <p:cNvSpPr txBox="1"/>
          <p:nvPr/>
        </p:nvSpPr>
        <p:spPr>
          <a:xfrm>
            <a:off x="3532914" y="1662546"/>
            <a:ext cx="4841813" cy="4247317"/>
          </a:xfrm>
          <a:prstGeom prst="rect">
            <a:avLst/>
          </a:prstGeom>
          <a:noFill/>
        </p:spPr>
        <p:txBody>
          <a:bodyPr wrap="square" rtlCol="0">
            <a:spAutoFit/>
          </a:bodyPr>
          <a:lstStyle/>
          <a:p>
            <a:pPr algn="ctr"/>
            <a:r>
              <a:rPr lang="en-IE" dirty="0">
                <a:solidFill>
                  <a:schemeClr val="accent1">
                    <a:lumMod val="75000"/>
                  </a:schemeClr>
                </a:solidFill>
                <a:effectLst>
                  <a:outerShdw blurRad="38100" dist="19050" dir="2700000" algn="tl">
                    <a:schemeClr val="dk1">
                      <a:alpha val="40000"/>
                    </a:schemeClr>
                  </a:outerShdw>
                </a:effectLst>
              </a:rPr>
              <a:t>Safeguarding is everyone’s responsibility</a:t>
            </a:r>
            <a:endParaRPr lang="en-IE" dirty="0">
              <a:solidFill>
                <a:schemeClr val="accent1">
                  <a:lumMod val="75000"/>
                </a:schemeClr>
              </a:solidFill>
            </a:endParaRPr>
          </a:p>
          <a:p>
            <a:endParaRPr lang="en-IE" sz="900" dirty="0" smtClean="0"/>
          </a:p>
          <a:p>
            <a:r>
              <a:rPr lang="en-IE" sz="900" dirty="0" smtClean="0"/>
              <a:t>Poseidon </a:t>
            </a:r>
            <a:r>
              <a:rPr lang="en-IE" sz="900" dirty="0"/>
              <a:t>Lifesaving Club aims to provide an inclusive range of opportunities to increase participation in lifesaving activities. We recognise the importance of equipping as many people as possible with valuable lifesaving skills to help save as many lives as possible and to help reduce the drowning toll in Ireland. </a:t>
            </a:r>
            <a:endParaRPr lang="en-IE" sz="900" dirty="0" smtClean="0"/>
          </a:p>
          <a:p>
            <a:r>
              <a:rPr lang="en-IE" sz="900" dirty="0"/>
              <a:t>Poseidon Lifesaving Club operates under the guidance of the safeguarding policies of RLSS UK (</a:t>
            </a:r>
            <a:r>
              <a:rPr lang="en-IE" sz="900" u="sng" dirty="0">
                <a:hlinkClick r:id="rId4"/>
              </a:rPr>
              <a:t>https://www.rlss.org.uk/Pages/Category/safeguarding</a:t>
            </a:r>
            <a:r>
              <a:rPr lang="en-IE" sz="900" u="sng" dirty="0"/>
              <a:t>) </a:t>
            </a:r>
            <a:r>
              <a:rPr lang="en-IE" sz="900" dirty="0"/>
              <a:t>and has been developed in line with the requirements of the Ireland Children First Act 2015 </a:t>
            </a:r>
            <a:r>
              <a:rPr lang="en-IE" sz="900" u="sng" dirty="0">
                <a:hlinkClick r:id="rId5"/>
              </a:rPr>
              <a:t>https://www.tusla.ie/children-first/children-first-guidance-and-legislation/</a:t>
            </a:r>
            <a:r>
              <a:rPr lang="en-IE" sz="900" dirty="0"/>
              <a:t>). </a:t>
            </a:r>
          </a:p>
          <a:p>
            <a:r>
              <a:rPr lang="en-IE" sz="900" dirty="0"/>
              <a:t>Poseidon Lifesaving Club is committed to safeguarding and promoting the welfare of children and adults at risk and expects everyone involved in the club activity to share this commitment.</a:t>
            </a:r>
          </a:p>
          <a:p>
            <a:r>
              <a:rPr lang="en-IE" sz="900" dirty="0"/>
              <a:t>Poseidon Lifesaving Club is committed to ensuring that children and adults at risk who participate in its activities including lifesaving, lifeguarding, community awards, education, sports, competitions and any other events have a safe, positive and enjoyable experience. </a:t>
            </a:r>
          </a:p>
          <a:p>
            <a:r>
              <a:rPr lang="en-IE" sz="900" dirty="0"/>
              <a:t>Poseidon Lifesaving Club’s written Risk Assessment document indicates the areas of potential risk of harm, the likelihood of the risk occurring, and gives the required policy, guidance or process documents required to address these risks</a:t>
            </a:r>
            <a:r>
              <a:rPr lang="en-IE" sz="900" dirty="0" smtClean="0"/>
              <a:t>.</a:t>
            </a:r>
          </a:p>
          <a:p>
            <a:r>
              <a:rPr lang="en-IE" sz="900" dirty="0"/>
              <a:t>Poseidon Lifesaving Club is committed to the implementation of its Child Safeguarding Statement. </a:t>
            </a:r>
          </a:p>
          <a:p>
            <a:r>
              <a:rPr lang="en-IE" sz="900" dirty="0"/>
              <a:t>In support of this commitment, </a:t>
            </a:r>
            <a:r>
              <a:rPr lang="en-IE" sz="900" dirty="0" smtClean="0"/>
              <a:t>the Club’s </a:t>
            </a:r>
            <a:r>
              <a:rPr lang="en-IE" sz="900" dirty="0"/>
              <a:t>mandated individuals are as follows:</a:t>
            </a:r>
          </a:p>
          <a:p>
            <a:pPr lvl="2"/>
            <a:r>
              <a:rPr lang="en-IE" sz="900" dirty="0" smtClean="0"/>
              <a:t>The Club Children’s </a:t>
            </a:r>
            <a:r>
              <a:rPr lang="en-IE" sz="900" dirty="0"/>
              <a:t>Officer (</a:t>
            </a:r>
            <a:r>
              <a:rPr lang="en-IE" sz="900" dirty="0" smtClean="0"/>
              <a:t>CCO</a:t>
            </a:r>
            <a:r>
              <a:rPr lang="en-IE" sz="900" dirty="0"/>
              <a:t>) is Patrice Dowling</a:t>
            </a:r>
          </a:p>
          <a:p>
            <a:pPr lvl="2"/>
            <a:r>
              <a:rPr lang="en-IE" sz="900" dirty="0" smtClean="0"/>
              <a:t>The Designated Liaison Person Rookie (DLP) is Julie Bond</a:t>
            </a:r>
          </a:p>
          <a:p>
            <a:pPr lvl="2"/>
            <a:r>
              <a:rPr lang="en-IE" sz="900" dirty="0" smtClean="0"/>
              <a:t>The Designated Liaison Person Survive &amp; Save (DLP) is Mary </a:t>
            </a:r>
            <a:r>
              <a:rPr lang="en-IE" sz="900" dirty="0" err="1" smtClean="0"/>
              <a:t>Lawlor</a:t>
            </a:r>
            <a:endParaRPr lang="en-IE" sz="900" dirty="0" smtClean="0"/>
          </a:p>
          <a:p>
            <a:endParaRPr lang="en-IE" sz="900" i="1" dirty="0" smtClean="0"/>
          </a:p>
          <a:p>
            <a:r>
              <a:rPr lang="en-IE" sz="900" i="1" dirty="0" smtClean="0"/>
              <a:t>The Poseidon Lifesaving Club Child Safeguarding Statement will be reviewed in July 2021.</a:t>
            </a:r>
          </a:p>
          <a:p>
            <a:r>
              <a:rPr lang="en-IE" sz="900" dirty="0"/>
              <a:t>	</a:t>
            </a:r>
          </a:p>
          <a:p>
            <a:r>
              <a:rPr lang="en-IE" sz="900" dirty="0"/>
              <a:t>Club Chairperson:     Freda O’Kelly	</a:t>
            </a:r>
            <a:r>
              <a:rPr lang="en-IE" sz="900" dirty="0" smtClean="0"/>
              <a:t>	Club </a:t>
            </a:r>
            <a:r>
              <a:rPr lang="en-IE" sz="900" dirty="0"/>
              <a:t>Children’s Officer:   Patrice Dowling</a:t>
            </a:r>
          </a:p>
          <a:p>
            <a:endParaRPr lang="en-IE" sz="900" dirty="0" smtClean="0"/>
          </a:p>
          <a:p>
            <a:r>
              <a:rPr lang="en-IE" sz="900" dirty="0" smtClean="0"/>
              <a:t>Date: 31/07/2019</a:t>
            </a:r>
            <a:r>
              <a:rPr lang="en-IE" sz="900" dirty="0"/>
              <a:t>			</a:t>
            </a:r>
            <a:r>
              <a:rPr lang="en-IE" sz="900" dirty="0" smtClean="0"/>
              <a:t>Date: 31/07/2019</a:t>
            </a:r>
            <a:endParaRPr lang="en-IE" sz="900" dirty="0"/>
          </a:p>
        </p:txBody>
      </p:sp>
      <p:sp>
        <p:nvSpPr>
          <p:cNvPr id="14" name="TextBox 13"/>
          <p:cNvSpPr txBox="1"/>
          <p:nvPr/>
        </p:nvSpPr>
        <p:spPr>
          <a:xfrm>
            <a:off x="3320973" y="72426"/>
            <a:ext cx="4962697" cy="430887"/>
          </a:xfrm>
          <a:prstGeom prst="rect">
            <a:avLst/>
          </a:prstGeom>
          <a:noFill/>
        </p:spPr>
        <p:txBody>
          <a:bodyPr wrap="square" rtlCol="0">
            <a:spAutoFit/>
          </a:bodyPr>
          <a:lstStyle/>
          <a:p>
            <a:pPr algn="ctr"/>
            <a:r>
              <a:rPr lang="en-IE" sz="1100" dirty="0" smtClean="0">
                <a:solidFill>
                  <a:schemeClr val="accent1">
                    <a:lumMod val="75000"/>
                  </a:schemeClr>
                </a:solidFill>
                <a:effectLst>
                  <a:outerShdw blurRad="38100" dist="19050" dir="2700000" algn="tl">
                    <a:schemeClr val="dk1">
                      <a:alpha val="40000"/>
                    </a:schemeClr>
                  </a:outerShdw>
                </a:effectLst>
              </a:rPr>
              <a:t>Visit our website at </a:t>
            </a:r>
            <a:r>
              <a:rPr lang="en-IE" sz="1100" dirty="0" smtClean="0">
                <a:solidFill>
                  <a:schemeClr val="accent1">
                    <a:lumMod val="75000"/>
                  </a:schemeClr>
                </a:solidFill>
                <a:effectLst>
                  <a:outerShdw blurRad="38100" dist="19050" dir="2700000" algn="tl">
                    <a:schemeClr val="dk1">
                      <a:alpha val="40000"/>
                    </a:schemeClr>
                  </a:outerShdw>
                </a:effectLst>
                <a:hlinkClick r:id="rId6"/>
              </a:rPr>
              <a:t>www.poseidon.ie</a:t>
            </a:r>
            <a:endParaRPr lang="en-IE" sz="1100" dirty="0" smtClean="0">
              <a:solidFill>
                <a:schemeClr val="accent1">
                  <a:lumMod val="75000"/>
                </a:schemeClr>
              </a:solidFill>
              <a:effectLst>
                <a:outerShdw blurRad="38100" dist="19050" dir="2700000" algn="tl">
                  <a:schemeClr val="dk1">
                    <a:alpha val="40000"/>
                  </a:schemeClr>
                </a:outerShdw>
              </a:effectLst>
            </a:endParaRPr>
          </a:p>
          <a:p>
            <a:pPr algn="ctr"/>
            <a:r>
              <a:rPr lang="en-IE" sz="1100" dirty="0" smtClean="0">
                <a:solidFill>
                  <a:schemeClr val="accent1">
                    <a:lumMod val="75000"/>
                  </a:schemeClr>
                </a:solidFill>
                <a:effectLst>
                  <a:outerShdw blurRad="38100" dist="19050" dir="2700000" algn="tl">
                    <a:schemeClr val="dk1">
                      <a:alpha val="40000"/>
                    </a:schemeClr>
                  </a:outerShdw>
                </a:effectLst>
              </a:rPr>
              <a:t>info@Poseidon.ie </a:t>
            </a:r>
            <a:endParaRPr lang="en-IE" sz="1100" dirty="0">
              <a:solidFill>
                <a:schemeClr val="accent1">
                  <a:lumMod val="75000"/>
                </a:schemeClr>
              </a:solidFill>
            </a:endParaRPr>
          </a:p>
        </p:txBody>
      </p:sp>
      <p:sp>
        <p:nvSpPr>
          <p:cNvPr id="15" name="TextBox 14"/>
          <p:cNvSpPr txBox="1"/>
          <p:nvPr/>
        </p:nvSpPr>
        <p:spPr>
          <a:xfrm>
            <a:off x="85199" y="1330026"/>
            <a:ext cx="2067797" cy="5386090"/>
          </a:xfrm>
          <a:prstGeom prst="rect">
            <a:avLst/>
          </a:prstGeom>
          <a:noFill/>
        </p:spPr>
        <p:txBody>
          <a:bodyPr wrap="square" rtlCol="0">
            <a:spAutoFit/>
          </a:bodyPr>
          <a:lstStyle/>
          <a:p>
            <a:pPr algn="ctr"/>
            <a:r>
              <a:rPr lang="en-IE" sz="1400" dirty="0" smtClean="0">
                <a:solidFill>
                  <a:schemeClr val="tx1">
                    <a:lumMod val="65000"/>
                    <a:lumOff val="35000"/>
                  </a:schemeClr>
                </a:solidFill>
              </a:rPr>
              <a:t>What is Safeguarding?</a:t>
            </a:r>
          </a:p>
          <a:p>
            <a:pPr algn="ctr" fontAlgn="base"/>
            <a:endParaRPr lang="en-IE" sz="1000" b="1" i="1" dirty="0" smtClean="0"/>
          </a:p>
          <a:p>
            <a:pPr algn="ctr" fontAlgn="base"/>
            <a:r>
              <a:rPr lang="en-IE" sz="1000" b="1" i="1" dirty="0" smtClean="0"/>
              <a:t>Safeguarding </a:t>
            </a:r>
            <a:r>
              <a:rPr lang="en-IE" sz="1000" b="1" i="1" dirty="0"/>
              <a:t>is the action that is taken to promote the welfare of children and protect them from harm.</a:t>
            </a:r>
          </a:p>
          <a:p>
            <a:pPr fontAlgn="base"/>
            <a:r>
              <a:rPr lang="en-IE" sz="1000" dirty="0"/>
              <a:t>Safeguarding means</a:t>
            </a:r>
            <a:r>
              <a:rPr lang="en-IE" sz="1000" dirty="0" smtClean="0"/>
              <a:t>:</a:t>
            </a:r>
            <a:endParaRPr lang="en-IE" sz="1000" dirty="0"/>
          </a:p>
          <a:p>
            <a:pPr marL="171450" indent="-171450" fontAlgn="base">
              <a:buFont typeface="Arial" panose="020B0604020202020204" pitchFamily="34" charset="0"/>
              <a:buChar char="•"/>
            </a:pPr>
            <a:r>
              <a:rPr lang="en-IE" sz="1000" dirty="0" smtClean="0"/>
              <a:t>Protecting </a:t>
            </a:r>
            <a:r>
              <a:rPr lang="en-IE" sz="1000" dirty="0"/>
              <a:t>children from abuse and maltreatment</a:t>
            </a:r>
          </a:p>
          <a:p>
            <a:pPr marL="171450" indent="-171450" fontAlgn="base">
              <a:buFont typeface="Arial" panose="020B0604020202020204" pitchFamily="34" charset="0"/>
              <a:buChar char="•"/>
            </a:pPr>
            <a:r>
              <a:rPr lang="en-IE" sz="1000" dirty="0" smtClean="0"/>
              <a:t>Preventing </a:t>
            </a:r>
            <a:r>
              <a:rPr lang="en-IE" sz="1000" dirty="0"/>
              <a:t>harm to children’s health or development</a:t>
            </a:r>
          </a:p>
          <a:p>
            <a:pPr marL="171450" indent="-171450" fontAlgn="base">
              <a:buFont typeface="Arial" panose="020B0604020202020204" pitchFamily="34" charset="0"/>
              <a:buChar char="•"/>
            </a:pPr>
            <a:r>
              <a:rPr lang="en-IE" sz="1000" dirty="0" smtClean="0"/>
              <a:t>Ensuring </a:t>
            </a:r>
            <a:r>
              <a:rPr lang="en-IE" sz="1000" dirty="0"/>
              <a:t>children grow up with the provision of safe and effective care</a:t>
            </a:r>
          </a:p>
          <a:p>
            <a:pPr marL="171450" indent="-171450" fontAlgn="base">
              <a:buFont typeface="Arial" panose="020B0604020202020204" pitchFamily="34" charset="0"/>
              <a:buChar char="•"/>
            </a:pPr>
            <a:r>
              <a:rPr lang="en-IE" sz="1000" dirty="0" smtClean="0"/>
              <a:t>Taking </a:t>
            </a:r>
            <a:r>
              <a:rPr lang="en-IE" sz="1000" dirty="0"/>
              <a:t>action to enable all children and young people to have the best </a:t>
            </a:r>
            <a:r>
              <a:rPr lang="en-IE" sz="1000" dirty="0" smtClean="0"/>
              <a:t>outcomes</a:t>
            </a:r>
            <a:endParaRPr lang="en-IE" sz="1000" dirty="0"/>
          </a:p>
          <a:p>
            <a:pPr fontAlgn="base"/>
            <a:endParaRPr lang="en-IE" sz="1000" dirty="0" smtClean="0"/>
          </a:p>
          <a:p>
            <a:pPr fontAlgn="base"/>
            <a:r>
              <a:rPr lang="en-IE" sz="1000" dirty="0" smtClean="0"/>
              <a:t>Child </a:t>
            </a:r>
            <a:r>
              <a:rPr lang="en-IE" sz="1000" dirty="0"/>
              <a:t>protection is part of the safeguarding process. It focuses on protecting individual children identified as suffering or likely to suffer significant harm. This includes child protection procedures which detail how to respond to concerns about a child</a:t>
            </a:r>
            <a:r>
              <a:rPr lang="en-IE" sz="1000" dirty="0" smtClean="0"/>
              <a:t>. </a:t>
            </a:r>
            <a:r>
              <a:rPr lang="en-IE" sz="1000" dirty="0" smtClean="0">
                <a:hlinkClick r:id="rId7"/>
              </a:rPr>
              <a:t>https://www.poseidon.ie/fk-report-a-concern/</a:t>
            </a:r>
            <a:endParaRPr lang="en-IE" sz="1000" dirty="0" smtClean="0"/>
          </a:p>
          <a:p>
            <a:pPr fontAlgn="base"/>
            <a:endParaRPr lang="en-IE" sz="1000" dirty="0"/>
          </a:p>
          <a:p>
            <a:pPr fontAlgn="base"/>
            <a:r>
              <a:rPr lang="en-IE" sz="1000" dirty="0" smtClean="0">
                <a:solidFill>
                  <a:schemeClr val="tx1">
                    <a:lumMod val="65000"/>
                    <a:lumOff val="35000"/>
                  </a:schemeClr>
                </a:solidFill>
              </a:rPr>
              <a:t>Categories of Abuse:</a:t>
            </a:r>
          </a:p>
          <a:p>
            <a:pPr marL="171450" indent="-171450" fontAlgn="base">
              <a:buFont typeface="Arial" panose="020B0604020202020204" pitchFamily="34" charset="0"/>
              <a:buChar char="•"/>
            </a:pPr>
            <a:r>
              <a:rPr lang="en-IE" sz="1000" dirty="0" smtClean="0"/>
              <a:t>Physical</a:t>
            </a:r>
          </a:p>
          <a:p>
            <a:pPr marL="171450" indent="-171450" fontAlgn="base">
              <a:buFont typeface="Arial" panose="020B0604020202020204" pitchFamily="34" charset="0"/>
              <a:buChar char="•"/>
            </a:pPr>
            <a:r>
              <a:rPr lang="en-IE" sz="1000" dirty="0" smtClean="0"/>
              <a:t>Emotional</a:t>
            </a:r>
          </a:p>
          <a:p>
            <a:pPr marL="171450" indent="-171450" fontAlgn="base">
              <a:buFont typeface="Arial" panose="020B0604020202020204" pitchFamily="34" charset="0"/>
              <a:buChar char="•"/>
            </a:pPr>
            <a:r>
              <a:rPr lang="en-IE" sz="1000" dirty="0" smtClean="0"/>
              <a:t>Neglect</a:t>
            </a:r>
          </a:p>
          <a:p>
            <a:pPr marL="171450" indent="-171450" fontAlgn="base">
              <a:buFont typeface="Arial" panose="020B0604020202020204" pitchFamily="34" charset="0"/>
              <a:buChar char="•"/>
            </a:pPr>
            <a:r>
              <a:rPr lang="en-IE" sz="1000" dirty="0" smtClean="0"/>
              <a:t>Sexual</a:t>
            </a:r>
            <a:endParaRPr lang="en-IE" sz="1000" dirty="0"/>
          </a:p>
        </p:txBody>
      </p:sp>
      <p:sp>
        <p:nvSpPr>
          <p:cNvPr id="16" name="TextBox 15"/>
          <p:cNvSpPr txBox="1"/>
          <p:nvPr/>
        </p:nvSpPr>
        <p:spPr>
          <a:xfrm>
            <a:off x="8486772" y="1714417"/>
            <a:ext cx="3508495" cy="2377574"/>
          </a:xfrm>
          <a:prstGeom prst="rect">
            <a:avLst/>
          </a:prstGeom>
          <a:noFill/>
        </p:spPr>
        <p:txBody>
          <a:bodyPr wrap="square" rtlCol="0">
            <a:spAutoFit/>
          </a:bodyPr>
          <a:lstStyle/>
          <a:p>
            <a:r>
              <a:rPr lang="en-IE" sz="1000" dirty="0" smtClean="0">
                <a:solidFill>
                  <a:schemeClr val="tx1">
                    <a:lumMod val="65000"/>
                    <a:lumOff val="35000"/>
                  </a:schemeClr>
                </a:solidFill>
              </a:rPr>
              <a:t>The Club Children’s Officers and all Committee </a:t>
            </a:r>
            <a:r>
              <a:rPr lang="en-IE" sz="1000" dirty="0">
                <a:solidFill>
                  <a:schemeClr val="tx1">
                    <a:lumMod val="65000"/>
                    <a:lumOff val="35000"/>
                  </a:schemeClr>
                </a:solidFill>
              </a:rPr>
              <a:t>M</a:t>
            </a:r>
            <a:r>
              <a:rPr lang="en-IE" sz="1000" dirty="0" smtClean="0">
                <a:solidFill>
                  <a:schemeClr val="tx1">
                    <a:lumMod val="65000"/>
                    <a:lumOff val="35000"/>
                  </a:schemeClr>
                </a:solidFill>
              </a:rPr>
              <a:t>embers in Poseidon Lifesaving Club support and champion the implementation of safeguarding requirements as directed by the Children’s First Act 2015, Sports Ireland &amp; the RLSS UK. </a:t>
            </a:r>
          </a:p>
          <a:p>
            <a:endParaRPr lang="en-IE" sz="1400" dirty="0" smtClean="0"/>
          </a:p>
          <a:p>
            <a:pPr algn="ctr"/>
            <a:r>
              <a:rPr lang="en-IE" sz="1050" b="1" i="1" dirty="0" smtClean="0"/>
              <a:t>Safeguarding our young people while under the care of Poseidon Lifesaving Club is a priority for all Committee </a:t>
            </a:r>
            <a:r>
              <a:rPr lang="en-IE" sz="1050" b="1" i="1" dirty="0"/>
              <a:t>M</a:t>
            </a:r>
            <a:r>
              <a:rPr lang="en-IE" sz="1050" b="1" i="1" dirty="0" smtClean="0"/>
              <a:t>embers, Coaches and Volunteers</a:t>
            </a:r>
          </a:p>
          <a:p>
            <a:endParaRPr lang="en-IE" sz="1050" dirty="0" smtClean="0"/>
          </a:p>
          <a:p>
            <a:r>
              <a:rPr lang="en-IE" sz="1050" dirty="0" smtClean="0"/>
              <a:t>This ethos is reflected in the club’s Safeguarding Policies &amp; Procedures which are mandatory requirements for members and Clubs involved with young people. These are important documents are all available on www.poseidon.ie </a:t>
            </a:r>
          </a:p>
          <a:p>
            <a:endParaRPr lang="en-IE" sz="1050" dirty="0"/>
          </a:p>
        </p:txBody>
      </p:sp>
      <p:pic>
        <p:nvPicPr>
          <p:cNvPr id="18" name="Picture 1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82948" y="5590865"/>
            <a:ext cx="880688" cy="759215"/>
          </a:xfrm>
          <a:prstGeom prst="rect">
            <a:avLst/>
          </a:prstGeom>
        </p:spPr>
      </p:pic>
      <p:pic>
        <p:nvPicPr>
          <p:cNvPr id="19" name="Picture 18"/>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449575" y="1789298"/>
            <a:ext cx="753506" cy="803740"/>
          </a:xfrm>
          <a:prstGeom prst="rect">
            <a:avLst/>
          </a:prstGeom>
        </p:spPr>
      </p:pic>
      <p:sp>
        <p:nvSpPr>
          <p:cNvPr id="21" name="TextBox 20"/>
          <p:cNvSpPr txBox="1"/>
          <p:nvPr/>
        </p:nvSpPr>
        <p:spPr>
          <a:xfrm>
            <a:off x="2223309" y="2590494"/>
            <a:ext cx="1309600" cy="369332"/>
          </a:xfrm>
          <a:prstGeom prst="rect">
            <a:avLst/>
          </a:prstGeom>
          <a:noFill/>
        </p:spPr>
        <p:txBody>
          <a:bodyPr wrap="square" rtlCol="0">
            <a:spAutoFit/>
          </a:bodyPr>
          <a:lstStyle/>
          <a:p>
            <a:pPr algn="ctr"/>
            <a:r>
              <a:rPr lang="en-IE" sz="1000" dirty="0" smtClean="0"/>
              <a:t> </a:t>
            </a:r>
            <a:r>
              <a:rPr lang="en-IE" sz="800" b="1" dirty="0" smtClean="0">
                <a:solidFill>
                  <a:schemeClr val="tx1">
                    <a:lumMod val="65000"/>
                    <a:lumOff val="35000"/>
                  </a:schemeClr>
                </a:solidFill>
              </a:rPr>
              <a:t>Patrice Dowling</a:t>
            </a:r>
          </a:p>
          <a:p>
            <a:pPr algn="ctr"/>
            <a:r>
              <a:rPr lang="en-IE" sz="800" b="1" dirty="0" smtClean="0">
                <a:solidFill>
                  <a:schemeClr val="tx1">
                    <a:lumMod val="65000"/>
                    <a:lumOff val="35000"/>
                  </a:schemeClr>
                </a:solidFill>
              </a:rPr>
              <a:t>Club Children's Officer</a:t>
            </a:r>
          </a:p>
        </p:txBody>
      </p:sp>
      <p:pic>
        <p:nvPicPr>
          <p:cNvPr id="29" name="Picture 28"/>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882901" y="5977588"/>
            <a:ext cx="1318933" cy="677052"/>
          </a:xfrm>
          <a:prstGeom prst="rect">
            <a:avLst/>
          </a:prstGeom>
        </p:spPr>
      </p:pic>
      <p:sp>
        <p:nvSpPr>
          <p:cNvPr id="32" name="TextBox 31"/>
          <p:cNvSpPr txBox="1"/>
          <p:nvPr/>
        </p:nvSpPr>
        <p:spPr>
          <a:xfrm>
            <a:off x="2051615" y="6418316"/>
            <a:ext cx="1438102" cy="369332"/>
          </a:xfrm>
          <a:prstGeom prst="rect">
            <a:avLst/>
          </a:prstGeom>
          <a:noFill/>
        </p:spPr>
        <p:txBody>
          <a:bodyPr wrap="square" rtlCol="0">
            <a:spAutoFit/>
          </a:bodyPr>
          <a:lstStyle/>
          <a:p>
            <a:pPr algn="ctr"/>
            <a:r>
              <a:rPr lang="en-IE" sz="1000" dirty="0" smtClean="0"/>
              <a:t> </a:t>
            </a:r>
            <a:r>
              <a:rPr lang="en-IE" sz="800" b="1" dirty="0" smtClean="0">
                <a:solidFill>
                  <a:schemeClr val="tx1">
                    <a:lumMod val="65000"/>
                    <a:lumOff val="35000"/>
                  </a:schemeClr>
                </a:solidFill>
              </a:rPr>
              <a:t>Freda O’Kelly</a:t>
            </a:r>
          </a:p>
          <a:p>
            <a:pPr algn="ctr"/>
            <a:r>
              <a:rPr lang="en-IE" sz="800" b="1" dirty="0" smtClean="0">
                <a:solidFill>
                  <a:schemeClr val="tx1">
                    <a:lumMod val="65000"/>
                    <a:lumOff val="35000"/>
                  </a:schemeClr>
                </a:solidFill>
              </a:rPr>
              <a:t>Club Chairwoman</a:t>
            </a:r>
            <a:endParaRPr lang="en-IE" sz="800" b="1" dirty="0">
              <a:solidFill>
                <a:schemeClr val="tx1">
                  <a:lumMod val="65000"/>
                  <a:lumOff val="35000"/>
                </a:schemeClr>
              </a:solidFill>
            </a:endParaRPr>
          </a:p>
        </p:txBody>
      </p:sp>
      <p:pic>
        <p:nvPicPr>
          <p:cNvPr id="34" name="Picture 3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715576" y="6099465"/>
            <a:ext cx="2455190" cy="532369"/>
          </a:xfrm>
          <a:prstGeom prst="rect">
            <a:avLst/>
          </a:prstGeom>
        </p:spPr>
      </p:pic>
      <p:cxnSp>
        <p:nvCxnSpPr>
          <p:cNvPr id="37" name="Straight Connector 36"/>
          <p:cNvCxnSpPr/>
          <p:nvPr/>
        </p:nvCxnSpPr>
        <p:spPr>
          <a:xfrm flipH="1">
            <a:off x="2102232" y="1744963"/>
            <a:ext cx="17514" cy="4985302"/>
          </a:xfrm>
          <a:prstGeom prst="line">
            <a:avLst/>
          </a:prstGeom>
        </p:spPr>
        <p:style>
          <a:lnRef idx="3">
            <a:schemeClr val="accent2"/>
          </a:lnRef>
          <a:fillRef idx="0">
            <a:schemeClr val="accent2"/>
          </a:fillRef>
          <a:effectRef idx="2">
            <a:schemeClr val="accent2"/>
          </a:effectRef>
          <a:fontRef idx="minor">
            <a:schemeClr val="tx1"/>
          </a:fontRef>
        </p:style>
      </p:cxnSp>
      <p:cxnSp>
        <p:nvCxnSpPr>
          <p:cNvPr id="38" name="Straight Connector 37"/>
          <p:cNvCxnSpPr/>
          <p:nvPr/>
        </p:nvCxnSpPr>
        <p:spPr>
          <a:xfrm>
            <a:off x="3532909" y="1756752"/>
            <a:ext cx="13704" cy="4949899"/>
          </a:xfrm>
          <a:prstGeom prst="line">
            <a:avLst/>
          </a:prstGeom>
        </p:spPr>
        <p:style>
          <a:lnRef idx="3">
            <a:schemeClr val="accent5"/>
          </a:lnRef>
          <a:fillRef idx="0">
            <a:schemeClr val="accent5"/>
          </a:fillRef>
          <a:effectRef idx="2">
            <a:schemeClr val="accent5"/>
          </a:effectRef>
          <a:fontRef idx="minor">
            <a:schemeClr val="tx1"/>
          </a:fontRef>
        </p:style>
      </p:cxnSp>
      <p:cxnSp>
        <p:nvCxnSpPr>
          <p:cNvPr id="41" name="Straight Connector 40"/>
          <p:cNvCxnSpPr/>
          <p:nvPr/>
        </p:nvCxnSpPr>
        <p:spPr>
          <a:xfrm>
            <a:off x="8423563" y="1709640"/>
            <a:ext cx="63209" cy="4997011"/>
          </a:xfrm>
          <a:prstGeom prst="line">
            <a:avLst/>
          </a:prstGeom>
        </p:spPr>
        <p:style>
          <a:lnRef idx="3">
            <a:schemeClr val="accent5"/>
          </a:lnRef>
          <a:fillRef idx="0">
            <a:schemeClr val="accent5"/>
          </a:fillRef>
          <a:effectRef idx="2">
            <a:schemeClr val="accent5"/>
          </a:effectRef>
          <a:fontRef idx="minor">
            <a:schemeClr val="tx1"/>
          </a:fontRef>
        </p:style>
      </p:cxnSp>
      <p:pic>
        <p:nvPicPr>
          <p:cNvPr id="6" name="Picture 5"/>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504817" y="2991678"/>
            <a:ext cx="725455" cy="723346"/>
          </a:xfrm>
          <a:prstGeom prst="rect">
            <a:avLst/>
          </a:prstGeom>
        </p:spPr>
      </p:pic>
      <p:sp>
        <p:nvSpPr>
          <p:cNvPr id="26" name="TextBox 25"/>
          <p:cNvSpPr txBox="1"/>
          <p:nvPr/>
        </p:nvSpPr>
        <p:spPr>
          <a:xfrm>
            <a:off x="2115936" y="3730185"/>
            <a:ext cx="1430677" cy="461665"/>
          </a:xfrm>
          <a:prstGeom prst="rect">
            <a:avLst/>
          </a:prstGeom>
          <a:noFill/>
        </p:spPr>
        <p:txBody>
          <a:bodyPr wrap="square" rtlCol="0">
            <a:spAutoFit/>
          </a:bodyPr>
          <a:lstStyle/>
          <a:p>
            <a:pPr algn="ctr"/>
            <a:r>
              <a:rPr lang="en-IE" sz="800" b="1" dirty="0" smtClean="0">
                <a:solidFill>
                  <a:schemeClr val="tx1">
                    <a:lumMod val="65000"/>
                    <a:lumOff val="35000"/>
                  </a:schemeClr>
                </a:solidFill>
              </a:rPr>
              <a:t>Julie Bond</a:t>
            </a:r>
          </a:p>
          <a:p>
            <a:pPr algn="ctr"/>
            <a:r>
              <a:rPr lang="en-IE" sz="800" b="1" dirty="0" smtClean="0">
                <a:solidFill>
                  <a:schemeClr val="tx1">
                    <a:lumMod val="65000"/>
                    <a:lumOff val="35000"/>
                  </a:schemeClr>
                </a:solidFill>
              </a:rPr>
              <a:t>Designated Liaison Person  Rookie</a:t>
            </a:r>
          </a:p>
        </p:txBody>
      </p:sp>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449575" y="4269105"/>
            <a:ext cx="728535" cy="729420"/>
          </a:xfrm>
          <a:prstGeom prst="rect">
            <a:avLst/>
          </a:prstGeom>
        </p:spPr>
      </p:pic>
      <p:sp>
        <p:nvSpPr>
          <p:cNvPr id="36" name="TextBox 35"/>
          <p:cNvSpPr txBox="1"/>
          <p:nvPr/>
        </p:nvSpPr>
        <p:spPr>
          <a:xfrm>
            <a:off x="2102232" y="5072884"/>
            <a:ext cx="1430677" cy="461665"/>
          </a:xfrm>
          <a:prstGeom prst="rect">
            <a:avLst/>
          </a:prstGeom>
          <a:noFill/>
        </p:spPr>
        <p:txBody>
          <a:bodyPr wrap="square" rtlCol="0">
            <a:spAutoFit/>
          </a:bodyPr>
          <a:lstStyle/>
          <a:p>
            <a:pPr algn="ctr"/>
            <a:r>
              <a:rPr lang="en-IE" sz="800" b="1" dirty="0" smtClean="0">
                <a:solidFill>
                  <a:schemeClr val="tx1">
                    <a:lumMod val="65000"/>
                    <a:lumOff val="35000"/>
                  </a:schemeClr>
                </a:solidFill>
              </a:rPr>
              <a:t>Mary </a:t>
            </a:r>
            <a:r>
              <a:rPr lang="en-IE" sz="800" b="1" dirty="0" err="1" smtClean="0">
                <a:solidFill>
                  <a:schemeClr val="tx1">
                    <a:lumMod val="65000"/>
                    <a:lumOff val="35000"/>
                  </a:schemeClr>
                </a:solidFill>
              </a:rPr>
              <a:t>Lawlor</a:t>
            </a:r>
            <a:endParaRPr lang="en-IE" sz="800" b="1" dirty="0" smtClean="0">
              <a:solidFill>
                <a:schemeClr val="tx1">
                  <a:lumMod val="65000"/>
                  <a:lumOff val="35000"/>
                </a:schemeClr>
              </a:solidFill>
            </a:endParaRPr>
          </a:p>
          <a:p>
            <a:pPr algn="ctr"/>
            <a:r>
              <a:rPr lang="en-IE" sz="800" b="1" dirty="0" smtClean="0">
                <a:solidFill>
                  <a:schemeClr val="tx1">
                    <a:lumMod val="65000"/>
                    <a:lumOff val="35000"/>
                  </a:schemeClr>
                </a:solidFill>
              </a:rPr>
              <a:t>Designated Liaison Person  Survive &amp; Save</a:t>
            </a:r>
          </a:p>
        </p:txBody>
      </p:sp>
      <p:cxnSp>
        <p:nvCxnSpPr>
          <p:cNvPr id="20" name="Straight Connector 19"/>
          <p:cNvCxnSpPr/>
          <p:nvPr/>
        </p:nvCxnSpPr>
        <p:spPr>
          <a:xfrm>
            <a:off x="9118600" y="4027894"/>
            <a:ext cx="2023533" cy="0"/>
          </a:xfrm>
          <a:prstGeom prst="line">
            <a:avLst/>
          </a:prstGeom>
        </p:spPr>
        <p:style>
          <a:lnRef idx="1">
            <a:schemeClr val="accent2"/>
          </a:lnRef>
          <a:fillRef idx="0">
            <a:schemeClr val="accent2"/>
          </a:fillRef>
          <a:effectRef idx="0">
            <a:schemeClr val="accent2"/>
          </a:effectRef>
          <a:fontRef idx="minor">
            <a:schemeClr val="tx1"/>
          </a:fontRef>
        </p:style>
      </p:cxnSp>
      <p:sp>
        <p:nvSpPr>
          <p:cNvPr id="39" name="TextBox 38"/>
          <p:cNvSpPr txBox="1"/>
          <p:nvPr/>
        </p:nvSpPr>
        <p:spPr>
          <a:xfrm>
            <a:off x="8548460" y="4052609"/>
            <a:ext cx="3508495" cy="2523768"/>
          </a:xfrm>
          <a:prstGeom prst="rect">
            <a:avLst/>
          </a:prstGeom>
          <a:noFill/>
        </p:spPr>
        <p:txBody>
          <a:bodyPr wrap="square" rtlCol="0">
            <a:spAutoFit/>
          </a:bodyPr>
          <a:lstStyle/>
          <a:p>
            <a:pPr algn="ctr"/>
            <a:r>
              <a:rPr lang="en-IE" dirty="0" smtClean="0">
                <a:solidFill>
                  <a:schemeClr val="tx1">
                    <a:lumMod val="65000"/>
                    <a:lumOff val="35000"/>
                  </a:schemeClr>
                </a:solidFill>
              </a:rPr>
              <a:t>Key Messages</a:t>
            </a:r>
          </a:p>
          <a:p>
            <a:pPr marL="171450" indent="-171450" fontAlgn="base">
              <a:buFont typeface="Wingdings" panose="05000000000000000000" pitchFamily="2" charset="2"/>
              <a:buChar char="Ø"/>
            </a:pPr>
            <a:r>
              <a:rPr lang="en-IE" sz="1000" dirty="0" smtClean="0"/>
              <a:t>Poseidon Lifesaving Club takes Safeguarding seriously. All committee members, coaches and volunteers are Garda vetted and have completed Safeguarding 1 </a:t>
            </a:r>
          </a:p>
          <a:p>
            <a:pPr marL="171450" indent="-171450" fontAlgn="base">
              <a:buFont typeface="Wingdings" panose="05000000000000000000" pitchFamily="2" charset="2"/>
              <a:buChar char="Ø"/>
            </a:pPr>
            <a:r>
              <a:rPr lang="en-IE" sz="1000" dirty="0" smtClean="0"/>
              <a:t>All Members, Parents, Guardians &amp; Volunteers  must read, understand, sign and adhere to the Poseidon Lifesaving Club’s ‘Code of Conduct &amp; Club Ethos’</a:t>
            </a:r>
          </a:p>
          <a:p>
            <a:pPr marL="171450" indent="-171450" fontAlgn="base">
              <a:buFont typeface="Wingdings" panose="05000000000000000000" pitchFamily="2" charset="2"/>
              <a:buChar char="Ø"/>
            </a:pPr>
            <a:r>
              <a:rPr lang="en-IE" sz="1000" dirty="0" smtClean="0"/>
              <a:t>Poseidon Lifesaving Club uses PUBLIC facilities to deliver training. All Members, Parents &amp; Guardians must be aware of this and the associated potential risks of leaving your child unattended in such a facility</a:t>
            </a:r>
            <a:endParaRPr lang="en-IE" sz="1000" dirty="0"/>
          </a:p>
          <a:p>
            <a:pPr marL="171450" indent="-171450" fontAlgn="base">
              <a:buFont typeface="Wingdings" panose="05000000000000000000" pitchFamily="2" charset="2"/>
              <a:buChar char="Ø"/>
            </a:pPr>
            <a:r>
              <a:rPr lang="en-IE" sz="1000" dirty="0" smtClean="0"/>
              <a:t>The use of Social Media and Photography come under strict guidelines whilst in the care of </a:t>
            </a:r>
            <a:r>
              <a:rPr lang="en-IE" sz="1000" u="sng" dirty="0" smtClean="0"/>
              <a:t>and</a:t>
            </a:r>
            <a:r>
              <a:rPr lang="en-IE" sz="1000" dirty="0" smtClean="0"/>
              <a:t> representing Poseidon Lifesaving Club. Failure to adhere to these guidelines may result in the need to take disciplinary action </a:t>
            </a:r>
            <a:endParaRPr lang="en-IE" sz="1000" dirty="0" smtClean="0">
              <a:solidFill>
                <a:schemeClr val="tx1">
                  <a:lumMod val="65000"/>
                  <a:lumOff val="35000"/>
                </a:schemeClr>
              </a:solidFill>
            </a:endParaRPr>
          </a:p>
        </p:txBody>
      </p:sp>
    </p:spTree>
    <p:extLst>
      <p:ext uri="{BB962C8B-B14F-4D97-AF65-F5344CB8AC3E}">
        <p14:creationId xmlns:p14="http://schemas.microsoft.com/office/powerpoint/2010/main" val="35135970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35EAF325FDA147ADDBC0FB4F76E023" ma:contentTypeVersion="7" ma:contentTypeDescription="Create a new document." ma:contentTypeScope="" ma:versionID="3702c103f9ee2542dcc64db17a25e85f">
  <xsd:schema xmlns:xsd="http://www.w3.org/2001/XMLSchema" xmlns:xs="http://www.w3.org/2001/XMLSchema" xmlns:p="http://schemas.microsoft.com/office/2006/metadata/properties" xmlns:ns3="58eea5e7-deb3-426d-85aa-93f33fa5b07c" targetNamespace="http://schemas.microsoft.com/office/2006/metadata/properties" ma:root="true" ma:fieldsID="e884b2d58483e614db7f353bbc03520d" ns3:_="">
    <xsd:import namespace="58eea5e7-deb3-426d-85aa-93f33fa5b07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eea5e7-deb3-426d-85aa-93f33fa5b0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107C49-AD19-4968-9E1C-1D99AE076E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eea5e7-deb3-426d-85aa-93f33fa5b0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232FD7-A641-4144-9DBB-5457F86B4FAD}">
  <ds:schemaRefs>
    <ds:schemaRef ds:uri="http://schemas.microsoft.com/sharepoint/v3/contenttype/forms"/>
  </ds:schemaRefs>
</ds:datastoreItem>
</file>

<file path=customXml/itemProps3.xml><?xml version="1.0" encoding="utf-8"?>
<ds:datastoreItem xmlns:ds="http://schemas.openxmlformats.org/officeDocument/2006/customXml" ds:itemID="{673D3242-1F27-43A4-A187-1387CD6F0829}">
  <ds:schemaRefs>
    <ds:schemaRef ds:uri="http://purl.org/dc/dcmitype/"/>
    <ds:schemaRef ds:uri="http://schemas.microsoft.com/office/infopath/2007/PartnerControls"/>
    <ds:schemaRef ds:uri="http://purl.org/dc/elements/1.1/"/>
    <ds:schemaRef ds:uri="http://schemas.microsoft.com/office/2006/metadata/properties"/>
    <ds:schemaRef ds:uri="58eea5e7-deb3-426d-85aa-93f33fa5b07c"/>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151</TotalTime>
  <Words>1131</Words>
  <Application>Microsoft Office PowerPoint</Application>
  <PresentationFormat>Widescreen</PresentationFormat>
  <Paragraphs>83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Wingdings</vt:lpstr>
      <vt:lpstr>Office Theme</vt:lpstr>
      <vt:lpstr>Key Messages</vt:lpstr>
      <vt:lpstr>Key Messages – Safeguarding is EVERYONE’s responsibility</vt:lpstr>
      <vt:lpstr>Poseidon Lifesaving Club  Child Safeguarding Statement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Patrice Dowling</dc:creator>
  <cp:lastModifiedBy>Patrice Dowling</cp:lastModifiedBy>
  <cp:revision>22</cp:revision>
  <cp:lastPrinted>2019-10-01T11:04:37Z</cp:lastPrinted>
  <dcterms:created xsi:type="dcterms:W3CDTF">2019-10-01T10:01:57Z</dcterms:created>
  <dcterms:modified xsi:type="dcterms:W3CDTF">2019-10-10T09:46:47Z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0x0101004735EAF325FDA147ADDBC0FB4F76E023</vt:lpwstr>
  </property>
</Properties>
</file>